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1548" r:id="rId2"/>
    <p:sldId id="1549" r:id="rId3"/>
    <p:sldId id="1460" r:id="rId4"/>
    <p:sldId id="1550" r:id="rId5"/>
    <p:sldId id="1461" r:id="rId6"/>
    <p:sldId id="1553" r:id="rId7"/>
    <p:sldId id="1465" r:id="rId8"/>
    <p:sldId id="1521" r:id="rId9"/>
    <p:sldId id="1468" r:id="rId10"/>
    <p:sldId id="1552" r:id="rId11"/>
    <p:sldId id="1510" r:id="rId12"/>
    <p:sldId id="1509" r:id="rId13"/>
    <p:sldId id="1471" r:id="rId14"/>
    <p:sldId id="1463" r:id="rId15"/>
    <p:sldId id="1488" r:id="rId16"/>
    <p:sldId id="1476" r:id="rId17"/>
    <p:sldId id="1522" r:id="rId18"/>
    <p:sldId id="1523" r:id="rId19"/>
    <p:sldId id="1478" r:id="rId20"/>
    <p:sldId id="1479" r:id="rId21"/>
    <p:sldId id="1480" r:id="rId22"/>
    <p:sldId id="1481" r:id="rId23"/>
    <p:sldId id="1482" r:id="rId24"/>
    <p:sldId id="1477" r:id="rId25"/>
    <p:sldId id="1483" r:id="rId26"/>
    <p:sldId id="1484" r:id="rId27"/>
    <p:sldId id="1485" r:id="rId28"/>
    <p:sldId id="1486" r:id="rId29"/>
    <p:sldId id="1487" r:id="rId30"/>
    <p:sldId id="1489" r:id="rId31"/>
    <p:sldId id="1512" r:id="rId32"/>
    <p:sldId id="1554" r:id="rId33"/>
    <p:sldId id="1491" r:id="rId34"/>
    <p:sldId id="1492" r:id="rId35"/>
    <p:sldId id="1555" r:id="rId36"/>
    <p:sldId id="1560" r:id="rId37"/>
    <p:sldId id="1493" r:id="rId38"/>
    <p:sldId id="1494" r:id="rId39"/>
    <p:sldId id="1495" r:id="rId40"/>
    <p:sldId id="1496" r:id="rId41"/>
    <p:sldId id="1559" r:id="rId42"/>
    <p:sldId id="1556" r:id="rId43"/>
    <p:sldId id="1497" r:id="rId44"/>
    <p:sldId id="1498" r:id="rId45"/>
    <p:sldId id="1499" r:id="rId46"/>
    <p:sldId id="1500" r:id="rId47"/>
    <p:sldId id="1501" r:id="rId48"/>
    <p:sldId id="1557" r:id="rId49"/>
    <p:sldId id="1502" r:id="rId50"/>
    <p:sldId id="1503" r:id="rId51"/>
    <p:sldId id="1506" r:id="rId52"/>
    <p:sldId id="1561" r:id="rId53"/>
    <p:sldId id="1558" r:id="rId5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09" autoAdjust="0"/>
    <p:restoredTop sz="75202" autoAdjust="0"/>
  </p:normalViewPr>
  <p:slideViewPr>
    <p:cSldViewPr>
      <p:cViewPr varScale="1">
        <p:scale>
          <a:sx n="171" d="100"/>
          <a:sy n="171" d="100"/>
        </p:scale>
        <p:origin x="-38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jpg>
</file>

<file path=ppt/media/image17.jpeg>
</file>

<file path=ppt/media/image2.png>
</file>

<file path=ppt/media/image3.jpg>
</file>

<file path=ppt/media/image4.png>
</file>

<file path=ppt/media/image5.jpeg>
</file>

<file path=ppt/media/image6.jpg>
</file>

<file path=ppt/media/image7.jp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.jp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8.jpe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1.jpe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6.jp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smtClean="0">
                <a:solidFill>
                  <a:schemeClr val="bg2"/>
                </a:solidFill>
                <a:latin typeface="Gill Sans"/>
                <a:cs typeface="Gill Sans"/>
              </a:rPr>
              <a:t>10: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Mutable State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15,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69666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1143000"/>
            <a:ext cx="58794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"token": 945842,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feature_enabled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super_special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userid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229922,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"page": "null",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"info": { "email":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my@place.com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 }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43400" y="2209800"/>
            <a:ext cx="4724400" cy="461665"/>
            <a:chOff x="4343400" y="2209800"/>
            <a:chExt cx="4724400" cy="461665"/>
          </a:xfrm>
        </p:grpSpPr>
        <p:sp>
          <p:nvSpPr>
            <p:cNvPr id="5" name="TextBox 4"/>
            <p:cNvSpPr txBox="1"/>
            <p:nvPr/>
          </p:nvSpPr>
          <p:spPr>
            <a:xfrm>
              <a:off x="5982550" y="2209800"/>
              <a:ext cx="30852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an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integer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5" idx="1"/>
            </p:cNvCxnSpPr>
            <p:nvPr/>
          </p:nvCxnSpPr>
          <p:spPr bwMode="auto">
            <a:xfrm flipH="1" flipV="1">
              <a:off x="4343400" y="2286000"/>
              <a:ext cx="1639150" cy="154633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61305" y="2664768"/>
            <a:ext cx="2282295" cy="1530697"/>
            <a:chOff x="3661305" y="2664768"/>
            <a:chExt cx="2282295" cy="1530697"/>
          </a:xfrm>
        </p:grpSpPr>
        <p:sp>
          <p:nvSpPr>
            <p:cNvPr id="6" name="TextBox 5"/>
            <p:cNvSpPr txBox="1"/>
            <p:nvPr/>
          </p:nvSpPr>
          <p:spPr>
            <a:xfrm>
              <a:off x="3661305" y="3733800"/>
              <a:ext cx="228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null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 flipV="1">
              <a:off x="3923450" y="2664768"/>
              <a:ext cx="800950" cy="1145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381000"/>
            <a:ext cx="3715831" cy="1371600"/>
            <a:chOff x="4191000" y="381000"/>
            <a:chExt cx="3715831" cy="1371600"/>
          </a:xfrm>
        </p:grpSpPr>
        <p:sp>
          <p:nvSpPr>
            <p:cNvPr id="7" name="TextBox 6"/>
            <p:cNvSpPr txBox="1"/>
            <p:nvPr/>
          </p:nvSpPr>
          <p:spPr>
            <a:xfrm>
              <a:off x="4191000" y="381000"/>
              <a:ext cx="37158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should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be a list…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 bwMode="auto">
            <a:xfrm flipH="1">
              <a:off x="4837850" y="838200"/>
              <a:ext cx="496150" cy="9144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0" y="58160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Flexible design doesn’t mean no design!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26425" y="3045768"/>
            <a:ext cx="3312175" cy="1911697"/>
            <a:chOff x="726425" y="3045768"/>
            <a:chExt cx="3312175" cy="1911697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V="1">
              <a:off x="1981200" y="3045768"/>
              <a:ext cx="1485050" cy="1526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726425" y="4495800"/>
              <a:ext cx="33121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keys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values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200" y="609600"/>
            <a:ext cx="3651661" cy="1676400"/>
            <a:chOff x="152400" y="609600"/>
            <a:chExt cx="3651661" cy="1676400"/>
          </a:xfrm>
        </p:grpSpPr>
        <p:cxnSp>
          <p:nvCxnSpPr>
            <p:cNvPr id="16" name="Straight Arrow Connector 15"/>
            <p:cNvCxnSpPr/>
            <p:nvPr/>
          </p:nvCxnSpPr>
          <p:spPr bwMode="auto">
            <a:xfrm>
              <a:off x="1143000" y="1066800"/>
              <a:ext cx="723050" cy="12192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2400" y="609600"/>
              <a:ext cx="365166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Remember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the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camelSnake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!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0" y="52826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JSON</a:t>
            </a:r>
            <a:r>
              <a:rPr lang="en-US" sz="32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to the Rescue!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837532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405824"/>
            <a:ext cx="467865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0" dirty="0" smtClean="0">
                <a:latin typeface="Gill Sans"/>
                <a:cs typeface="Gill Sans"/>
              </a:rPr>
              <a:t>#2: Pay for ACID!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7473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ggyba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228600"/>
            <a:ext cx="171513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#3: Cost!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</a:t>
            </a:r>
            <a:r>
              <a:rPr lang="en-US" sz="1000" b="0" dirty="0" err="1" smtClean="0"/>
              <a:t>www.flickr.com</a:t>
            </a:r>
            <a:r>
              <a:rPr lang="en-US" sz="1000" b="0" dirty="0"/>
              <a:t>/photos/</a:t>
            </a:r>
            <a:r>
              <a:rPr lang="en-US" sz="1000" b="0" dirty="0" err="1"/>
              <a:t>gnusinn</a:t>
            </a:r>
            <a:r>
              <a:rPr lang="en-US" sz="1000" b="0" dirty="0"/>
              <a:t>/3080378658/</a:t>
            </a:r>
          </a:p>
        </p:txBody>
      </p:sp>
    </p:spTree>
    <p:extLst>
      <p:ext uri="{BB962C8B-B14F-4D97-AF65-F5344CB8AC3E}">
        <p14:creationId xmlns:p14="http://schemas.microsoft.com/office/powerpoint/2010/main" val="17394855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RDBMSes</a:t>
            </a:r>
            <a:r>
              <a:rPr lang="en-US" dirty="0" smtClean="0"/>
              <a:t> provide?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model with schemas</a:t>
            </a:r>
          </a:p>
          <a:p>
            <a:r>
              <a:rPr lang="en-US" dirty="0" smtClean="0"/>
              <a:t>Powerful, flexible query language</a:t>
            </a:r>
          </a:p>
          <a:p>
            <a:r>
              <a:rPr lang="en-US" dirty="0" smtClean="0"/>
              <a:t>Transactional semantics: ACID</a:t>
            </a:r>
          </a:p>
          <a:p>
            <a:r>
              <a:rPr lang="en-US" dirty="0" smtClean="0"/>
              <a:t>Rich ecosystem, lots of tool support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  <p:pic>
        <p:nvPicPr>
          <p:cNvPr id="4" name="Picture 3" descr="fix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67350" y="1981200"/>
            <a:ext cx="3600450" cy="4800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200" y="5638800"/>
            <a:ext cx="46907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we want </a:t>
            </a:r>
            <a:r>
              <a:rPr lang="en-US" sz="32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a la carte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vidiot</a:t>
            </a:r>
            <a:r>
              <a:rPr lang="en-US" sz="1000" b="0" dirty="0">
                <a:solidFill>
                  <a:schemeClr val="bg1"/>
                </a:solidFill>
              </a:rPr>
              <a:t>/18556565/</a:t>
            </a:r>
          </a:p>
        </p:txBody>
      </p:sp>
    </p:spTree>
    <p:extLst>
      <p:ext uri="{BB962C8B-B14F-4D97-AF65-F5344CB8AC3E}">
        <p14:creationId xmlns:p14="http://schemas.microsoft.com/office/powerpoint/2010/main" val="238842172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Features </a:t>
            </a:r>
            <a:r>
              <a:rPr lang="en-US" i="1" dirty="0" smtClean="0"/>
              <a:t>a la carte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 if I’m willing to give up consistency for scalability?</a:t>
            </a:r>
          </a:p>
          <a:p>
            <a:r>
              <a:rPr lang="en-US" dirty="0" smtClean="0"/>
              <a:t>What if I’m willing to give up the relational model for something more flexible?</a:t>
            </a:r>
          </a:p>
          <a:p>
            <a:r>
              <a:rPr lang="en-US" dirty="0" smtClean="0"/>
              <a:t>What if I just want a cheaper solution?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040377" y="5816024"/>
            <a:ext cx="300014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Enter… </a:t>
            </a:r>
            <a:r>
              <a:rPr lang="en-US" sz="32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NoSQL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108498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sql-cv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400"/>
            <a:ext cx="4840941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geekandpoke.typepad.com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geekandpoke</a:t>
            </a:r>
            <a:r>
              <a:rPr lang="en-US" sz="1000" b="0" dirty="0">
                <a:solidFill>
                  <a:schemeClr val="bg1"/>
                </a:solidFill>
              </a:rPr>
              <a:t>/2011/01/</a:t>
            </a:r>
            <a:r>
              <a:rPr lang="en-US" sz="1000" b="0" dirty="0" err="1">
                <a:solidFill>
                  <a:schemeClr val="bg1"/>
                </a:solidFill>
              </a:rPr>
              <a:t>nosql.html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947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NoSQL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Horizontally scale “simple operations”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Replicate/distribute data over many servers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Simple call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Weaker concurrency model than ACID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Efficient use of distributed indexes and RAM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Flexible schemas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Cattell</a:t>
            </a:r>
            <a:r>
              <a:rPr lang="en-US" sz="1000" b="0" dirty="0">
                <a:solidFill>
                  <a:schemeClr val="bg1"/>
                </a:solidFill>
              </a:rPr>
              <a:t> (2010). Scalable SQL and </a:t>
            </a:r>
            <a:r>
              <a:rPr lang="en-US" sz="1000" b="0" dirty="0" err="1">
                <a:solidFill>
                  <a:schemeClr val="bg1"/>
                </a:solidFill>
              </a:rPr>
              <a:t>NoSQL</a:t>
            </a:r>
            <a:r>
              <a:rPr lang="en-US" sz="1000" b="0" dirty="0">
                <a:solidFill>
                  <a:schemeClr val="bg1"/>
                </a:solidFill>
              </a:rPr>
              <a:t> Data Stores. </a:t>
            </a:r>
            <a:r>
              <a:rPr lang="en-US" sz="1000" b="0" i="1" dirty="0">
                <a:solidFill>
                  <a:schemeClr val="bg1"/>
                </a:solidFill>
              </a:rPr>
              <a:t>SIGMOD Record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28800" y="304800"/>
            <a:ext cx="331933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(Not only SQL)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59842">
            <a:off x="2262783" y="5171200"/>
            <a:ext cx="62530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But, don’t blindly follow the hype…</a:t>
            </a:r>
          </a:p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Often, (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sharded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) MySQL is what you really need!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5511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(Major) Types of </a:t>
            </a:r>
            <a:r>
              <a:rPr lang="en-US" dirty="0" err="1" smtClean="0"/>
              <a:t>NoSQL</a:t>
            </a:r>
            <a:r>
              <a:rPr lang="en-US" dirty="0" smtClean="0"/>
              <a:t> databases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Key-value stores</a:t>
            </a:r>
          </a:p>
          <a:p>
            <a:r>
              <a:rPr lang="en-US" dirty="0" smtClean="0"/>
              <a:t>Column-oriented databases</a:t>
            </a:r>
          </a:p>
          <a:p>
            <a:r>
              <a:rPr lang="en-US" dirty="0" smtClean="0"/>
              <a:t>Document stores</a:t>
            </a:r>
          </a:p>
          <a:p>
            <a:r>
              <a:rPr lang="en-US" dirty="0" smtClean="0"/>
              <a:t>Graph databases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63141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_LED_flashligh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32" y="0"/>
            <a:ext cx="9891332" cy="6858248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(Keychain)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Key-Value Stores</a:t>
            </a:r>
            <a:endParaRPr lang="en-US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1323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Stores associations between keys and values</a:t>
            </a:r>
          </a:p>
          <a:p>
            <a:r>
              <a:rPr lang="en-US" dirty="0" smtClean="0"/>
              <a:t>Keys are usually primitives</a:t>
            </a:r>
          </a:p>
          <a:p>
            <a:pPr lvl="1"/>
            <a:r>
              <a:rPr lang="en-US" dirty="0" smtClean="0"/>
              <a:t>For example, </a:t>
            </a:r>
            <a:r>
              <a:rPr lang="en-US" dirty="0" err="1" smtClean="0"/>
              <a:t>ints</a:t>
            </a:r>
            <a:r>
              <a:rPr lang="en-US" dirty="0" smtClean="0"/>
              <a:t>, strings, raw bytes, etc.</a:t>
            </a:r>
          </a:p>
          <a:p>
            <a:r>
              <a:rPr lang="en-US" dirty="0" smtClean="0"/>
              <a:t>Values can be primitive or complex: usually opaque to store</a:t>
            </a:r>
          </a:p>
          <a:p>
            <a:pPr lvl="1"/>
            <a:r>
              <a:rPr lang="en-US" dirty="0" smtClean="0"/>
              <a:t>Primitives: </a:t>
            </a:r>
            <a:r>
              <a:rPr lang="en-US" dirty="0" err="1" smtClean="0"/>
              <a:t>ints</a:t>
            </a:r>
            <a:r>
              <a:rPr lang="en-US" dirty="0" smtClean="0"/>
              <a:t>, strings, etc.</a:t>
            </a:r>
          </a:p>
          <a:p>
            <a:pPr lvl="1"/>
            <a:r>
              <a:rPr lang="en-US" dirty="0" smtClean="0"/>
              <a:t>Complex: JSON, HTML fragments, etc.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7309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3340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1511433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Operations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Very simple API:</a:t>
            </a:r>
          </a:p>
          <a:p>
            <a:pPr lvl="1"/>
            <a:r>
              <a:rPr lang="en-US" dirty="0" smtClean="0"/>
              <a:t>Get – fetch value associated with key</a:t>
            </a:r>
          </a:p>
          <a:p>
            <a:pPr lvl="1"/>
            <a:r>
              <a:rPr lang="en-US" dirty="0" smtClean="0"/>
              <a:t>Put – set value associated with key</a:t>
            </a:r>
          </a:p>
          <a:p>
            <a:r>
              <a:rPr lang="en-US" dirty="0" smtClean="0"/>
              <a:t>Optional operations:</a:t>
            </a:r>
          </a:p>
          <a:p>
            <a:pPr lvl="1"/>
            <a:r>
              <a:rPr lang="en-US" dirty="0" smtClean="0"/>
              <a:t>Multi-get</a:t>
            </a:r>
          </a:p>
          <a:p>
            <a:pPr lvl="1"/>
            <a:r>
              <a:rPr lang="en-US" dirty="0" smtClean="0"/>
              <a:t>Multi-put</a:t>
            </a:r>
          </a:p>
          <a:p>
            <a:pPr lvl="1"/>
            <a:r>
              <a:rPr lang="en-US" dirty="0" smtClean="0"/>
              <a:t>Range queries</a:t>
            </a:r>
          </a:p>
          <a:p>
            <a:r>
              <a:rPr lang="en-US" dirty="0" smtClean="0"/>
              <a:t>Consistency model:</a:t>
            </a:r>
          </a:p>
          <a:p>
            <a:pPr lvl="1"/>
            <a:r>
              <a:rPr lang="en-US" dirty="0" smtClean="0"/>
              <a:t>Atomic puts (usually)</a:t>
            </a:r>
          </a:p>
          <a:p>
            <a:pPr lvl="1"/>
            <a:r>
              <a:rPr lang="en-US" dirty="0" smtClean="0"/>
              <a:t>Cross-key operations: who knows?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3425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 Stores: Implementation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Non-persistent:</a:t>
            </a:r>
          </a:p>
          <a:p>
            <a:pPr lvl="1"/>
            <a:r>
              <a:rPr lang="en-US" dirty="0" smtClean="0"/>
              <a:t>Just a big in-memory hash table</a:t>
            </a:r>
          </a:p>
          <a:p>
            <a:r>
              <a:rPr lang="en-US" dirty="0" smtClean="0"/>
              <a:t>Persistent</a:t>
            </a:r>
          </a:p>
          <a:p>
            <a:pPr lvl="1"/>
            <a:r>
              <a:rPr lang="en-US" dirty="0" smtClean="0"/>
              <a:t>Wrapper around a traditional RDBMS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838200" y="6096000"/>
            <a:ext cx="750357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data doesn’t fit on a single machine?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714189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Simple Solution: Partition!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Partition the key space across multiple machines</a:t>
            </a:r>
          </a:p>
          <a:p>
            <a:pPr lvl="1"/>
            <a:r>
              <a:rPr lang="en-US" dirty="0" smtClean="0"/>
              <a:t>Let’s say, hash partitioning</a:t>
            </a:r>
          </a:p>
          <a:p>
            <a:pPr lvl="1"/>
            <a:r>
              <a:rPr lang="en-US" dirty="0" smtClean="0"/>
              <a:t>For </a:t>
            </a:r>
            <a:r>
              <a:rPr lang="en-US" i="1" dirty="0" smtClean="0"/>
              <a:t>n</a:t>
            </a:r>
            <a:r>
              <a:rPr lang="en-US" dirty="0" smtClean="0"/>
              <a:t> machines, store key </a:t>
            </a:r>
            <a:r>
              <a:rPr lang="en-US" i="1" dirty="0" smtClean="0"/>
              <a:t>k</a:t>
            </a:r>
            <a:r>
              <a:rPr lang="en-US" dirty="0" smtClean="0"/>
              <a:t> at machine </a:t>
            </a:r>
            <a:r>
              <a:rPr lang="en-US" i="1" dirty="0" smtClean="0"/>
              <a:t>h(k) </a:t>
            </a:r>
            <a:r>
              <a:rPr lang="en-US" dirty="0" smtClean="0"/>
              <a:t>mod</a:t>
            </a:r>
            <a:r>
              <a:rPr lang="en-US" i="1" dirty="0" smtClean="0"/>
              <a:t> n</a:t>
            </a:r>
            <a:endParaRPr lang="en-US" dirty="0" smtClean="0"/>
          </a:p>
          <a:p>
            <a:r>
              <a:rPr lang="en-US" dirty="0" smtClean="0"/>
              <a:t>Okay… But: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How do we know which physical machine to contact?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How do we add a new machine to the cluster?</a:t>
            </a:r>
          </a:p>
          <a:p>
            <a:pPr marL="749300" lvl="1" indent="-293688">
              <a:buFont typeface="+mj-lt"/>
              <a:buAutoNum type="arabicPeriod"/>
            </a:pPr>
            <a:r>
              <a:rPr lang="en-US" dirty="0" smtClean="0"/>
              <a:t>What happens if a machine fails?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590800" y="6019800"/>
            <a:ext cx="408537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See the problems here?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023548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Clever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Hash the keys</a:t>
            </a:r>
          </a:p>
          <a:p>
            <a:r>
              <a:rPr lang="en-US" dirty="0" smtClean="0"/>
              <a:t>Hash the machines also!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2514600" y="5257800"/>
            <a:ext cx="412625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Distributed hash tables!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09800" y="5638800"/>
            <a:ext cx="4888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FF0000"/>
                </a:solidFill>
                <a:latin typeface="Gill Sans"/>
                <a:cs typeface="Gill Sans"/>
              </a:rPr>
              <a:t>(following combines ideas from several sources…)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7964208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/>
      <p:bldP spid="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Circular Arrow 11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ircular Arrow 13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ircular Arrow 14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Circular Arrow 15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Circular Arrow 16"/>
          <p:cNvSpPr/>
          <p:nvPr/>
        </p:nvSpPr>
        <p:spPr bwMode="auto">
          <a:xfrm rot="8574096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45192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Circular Arrow 17"/>
          <p:cNvSpPr/>
          <p:nvPr/>
        </p:nvSpPr>
        <p:spPr bwMode="auto">
          <a:xfrm rot="12275308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149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Circular Arrow 18"/>
          <p:cNvSpPr/>
          <p:nvPr/>
        </p:nvSpPr>
        <p:spPr bwMode="auto">
          <a:xfrm rot="15672211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07359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39683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0921" y="3810000"/>
            <a:ext cx="32874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Can we do better?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516533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O(log 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62800" y="1047690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+ “finger table”</a:t>
            </a:r>
            <a:b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(+2, +4, +8, …)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6" name="Curved Connector 35"/>
          <p:cNvCxnSpPr>
            <a:stCxn id="5" idx="3"/>
            <a:endCxn id="7" idx="3"/>
          </p:cNvCxnSpPr>
          <p:nvPr/>
        </p:nvCxnSpPr>
        <p:spPr bwMode="auto">
          <a:xfrm flipH="1">
            <a:off x="6489700" y="1997369"/>
            <a:ext cx="304800" cy="3429000"/>
          </a:xfrm>
          <a:prstGeom prst="curvedConnector3">
            <a:avLst>
              <a:gd name="adj1" fmla="val -591667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5" idx="3"/>
            <a:endCxn id="9" idx="3"/>
          </p:cNvCxnSpPr>
          <p:nvPr/>
        </p:nvCxnSpPr>
        <p:spPr bwMode="auto">
          <a:xfrm flipH="1">
            <a:off x="2679700" y="1997369"/>
            <a:ext cx="4114800" cy="2743200"/>
          </a:xfrm>
          <a:prstGeom prst="curvedConnector3">
            <a:avLst>
              <a:gd name="adj1" fmla="val -40741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207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43600" y="152400"/>
            <a:ext cx="29149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Simpler Solution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7086600" y="762000"/>
            <a:ext cx="1676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Service</a:t>
            </a:r>
            <a:b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Registry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700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0093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New machine joins: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Up Arrow 1"/>
          <p:cNvSpPr/>
          <p:nvPr/>
        </p:nvSpPr>
        <p:spPr bwMode="auto">
          <a:xfrm rot="9838990">
            <a:off x="4786411" y="4128249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Circular Arrow 39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Circular Arrow 40"/>
          <p:cNvSpPr/>
          <p:nvPr/>
        </p:nvSpPr>
        <p:spPr bwMode="auto">
          <a:xfrm rot="5913040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147284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Circular Arrow 41"/>
          <p:cNvSpPr/>
          <p:nvPr/>
        </p:nvSpPr>
        <p:spPr bwMode="auto">
          <a:xfrm rot="3996088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79007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How do we rebuild the predecessor, successor, finger tables?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5943600" y="0"/>
            <a:ext cx="3200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err="1">
                <a:solidFill>
                  <a:schemeClr val="bg1"/>
                </a:solidFill>
              </a:rPr>
              <a:t>Stoica</a:t>
            </a:r>
            <a:r>
              <a:rPr lang="en-US" sz="1000" b="0" dirty="0">
                <a:solidFill>
                  <a:schemeClr val="bg1"/>
                </a:solidFill>
              </a:rPr>
              <a:t> et al. (2001). Chord: A Scalable Peer-to-peer Lookup Service for Internet Applications. </a:t>
            </a:r>
            <a:r>
              <a:rPr lang="en-US" sz="1000" b="0" i="1" dirty="0">
                <a:solidFill>
                  <a:schemeClr val="bg1"/>
                </a:solidFill>
              </a:rPr>
              <a:t>SIGCOMM.</a:t>
            </a: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5943600" y="438090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Cf. Gossip </a:t>
            </a:r>
            <a:r>
              <a:rPr lang="en-US" sz="1000" b="0" dirty="0" err="1" smtClean="0">
                <a:solidFill>
                  <a:schemeClr val="bg1"/>
                </a:solidFill>
              </a:rPr>
              <a:t>Protoccols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0884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0" grpId="1" animBg="1"/>
      <p:bldP spid="41" grpId="0" animBg="1"/>
      <p:bldP spid="42" grpId="0" animBg="1"/>
      <p:bldP spid="44" grpId="0"/>
      <p:bldP spid="47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50974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Machine fails: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TextBox 33"/>
          <p:cNvSpPr txBox="1"/>
          <p:nvPr/>
        </p:nvSpPr>
        <p:spPr>
          <a:xfrm>
            <a:off x="5509815" y="76200"/>
            <a:ext cx="35579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Solution: Replication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Circular Arrow 34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Circular Arrow 35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Circular Arrow 36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 Arrow 38"/>
          <p:cNvSpPr/>
          <p:nvPr/>
        </p:nvSpPr>
        <p:spPr bwMode="auto">
          <a:xfrm rot="5400000">
            <a:off x="5900468" y="3004868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48400" y="609600"/>
            <a:ext cx="227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N = 3, replicate +1, –1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29400" y="525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934200" y="144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7545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9" grpId="0" animBg="1"/>
      <p:bldP spid="43" grpId="0"/>
      <p:bldP spid="46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Fundamental Problem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want to keep track of </a:t>
            </a:r>
            <a:r>
              <a:rPr lang="en-US" i="1" dirty="0" smtClean="0"/>
              <a:t>mutable</a:t>
            </a:r>
            <a:r>
              <a:rPr lang="en-US" dirty="0" smtClean="0"/>
              <a:t> state in a </a:t>
            </a:r>
            <a:r>
              <a:rPr lang="en-US" i="1" dirty="0" smtClean="0"/>
              <a:t>scalable</a:t>
            </a:r>
            <a:r>
              <a:rPr lang="en-US" dirty="0" smtClean="0"/>
              <a:t> manner</a:t>
            </a:r>
          </a:p>
          <a:p>
            <a:r>
              <a:rPr lang="en-US" dirty="0" smtClean="0"/>
              <a:t>Assumptions:</a:t>
            </a:r>
          </a:p>
          <a:p>
            <a:pPr lvl="1"/>
            <a:r>
              <a:rPr lang="en-US" dirty="0" smtClean="0"/>
              <a:t>State organized in terms of many “records”</a:t>
            </a:r>
          </a:p>
          <a:p>
            <a:pPr lvl="1"/>
            <a:r>
              <a:rPr lang="en-US" dirty="0" smtClean="0"/>
              <a:t>State unlikely to fit on single machine, must be distributed</a:t>
            </a:r>
          </a:p>
          <a:p>
            <a:r>
              <a:rPr lang="en-US" dirty="0" smtClean="0"/>
              <a:t>MapReduce won’t do!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24805" y="6400800"/>
            <a:ext cx="86505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(note: much of this material belongs in a distributed systems or databases course)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3380762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Another Refinement: Virtual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Don’t directly hash servers</a:t>
            </a:r>
          </a:p>
          <a:p>
            <a:r>
              <a:rPr lang="en-US" dirty="0" smtClean="0"/>
              <a:t>Create a large number of virtual nodes, map to physical servers</a:t>
            </a:r>
          </a:p>
          <a:p>
            <a:pPr lvl="1"/>
            <a:r>
              <a:rPr lang="en-US" dirty="0" smtClean="0"/>
              <a:t>Better load redistribution in event of machine failure</a:t>
            </a:r>
          </a:p>
          <a:p>
            <a:pPr lvl="1"/>
            <a:r>
              <a:rPr lang="en-US" dirty="0" smtClean="0"/>
              <a:t>When new server joins, evenly shed load from other servers</a:t>
            </a:r>
          </a:p>
        </p:txBody>
      </p:sp>
    </p:spTree>
    <p:extLst>
      <p:ext uri="{BB962C8B-B14F-4D97-AF65-F5344CB8AC3E}">
        <p14:creationId xmlns:p14="http://schemas.microsoft.com/office/powerpoint/2010/main" val="7380395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Annex_Esstisch_Maßtisch_aus_Massivholz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93433" cy="6858000"/>
          </a:xfrm>
          <a:prstGeom prst="rect">
            <a:avLst/>
          </a:prstGeom>
        </p:spPr>
      </p:pic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0" y="6629400"/>
            <a:ext cx="164660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(Table)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477000" y="457200"/>
            <a:ext cx="190729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endParaRPr lang="en-US" sz="320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475259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Gmail</a:t>
            </a:r>
          </a:p>
          <a:p>
            <a:r>
              <a:rPr lang="en-US" dirty="0" smtClean="0"/>
              <a:t>Google’s web crawl</a:t>
            </a:r>
          </a:p>
          <a:p>
            <a:r>
              <a:rPr lang="en-US" dirty="0" smtClean="0"/>
              <a:t>Google Earth</a:t>
            </a:r>
          </a:p>
          <a:p>
            <a:r>
              <a:rPr lang="en-US" dirty="0" smtClean="0"/>
              <a:t>Google Analytics</a:t>
            </a:r>
          </a:p>
          <a:p>
            <a:r>
              <a:rPr lang="en-US" dirty="0"/>
              <a:t>Data source and data sink for MapReduce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5892224"/>
            <a:ext cx="756749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r>
              <a:rPr lang="en-US" sz="3200" b="0" dirty="0">
                <a:solidFill>
                  <a:srgbClr val="FF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is the open-source implementation…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7743490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Data Model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 table in </a:t>
            </a:r>
            <a:r>
              <a:rPr lang="en-US" dirty="0" err="1" smtClean="0"/>
              <a:t>Bigtable</a:t>
            </a:r>
            <a:r>
              <a:rPr lang="en-US" dirty="0" smtClean="0"/>
              <a:t> is a sparse, distributed, persistent multidimensional sorted map</a:t>
            </a:r>
          </a:p>
          <a:p>
            <a:r>
              <a:rPr lang="en-US" dirty="0" smtClean="0"/>
              <a:t>Map indexed by a row key, column key, and a timestamp</a:t>
            </a:r>
          </a:p>
          <a:p>
            <a:pPr lvl="1"/>
            <a:r>
              <a:rPr lang="en-US" dirty="0" smtClean="0"/>
              <a:t>(</a:t>
            </a:r>
            <a:r>
              <a:rPr lang="en-US" dirty="0" err="1" smtClean="0"/>
              <a:t>row:string</a:t>
            </a:r>
            <a:r>
              <a:rPr lang="en-US" dirty="0" smtClean="0"/>
              <a:t>, </a:t>
            </a:r>
            <a:r>
              <a:rPr lang="en-US" dirty="0" err="1" smtClean="0"/>
              <a:t>column:string</a:t>
            </a:r>
            <a:r>
              <a:rPr lang="en-US" dirty="0" smtClean="0"/>
              <a:t>, time:int64) </a:t>
            </a:r>
            <a:r>
              <a:rPr lang="en-US" dirty="0" smtClean="0">
                <a:sym typeface="Symbol"/>
              </a:rPr>
              <a:t></a:t>
            </a:r>
            <a:r>
              <a:rPr lang="en-US" dirty="0" smtClean="0"/>
              <a:t> </a:t>
            </a:r>
            <a:r>
              <a:rPr lang="en-US" dirty="0" err="1" smtClean="0"/>
              <a:t>uninterpreted</a:t>
            </a:r>
            <a:r>
              <a:rPr lang="en-US" dirty="0" smtClean="0"/>
              <a:t> byte array</a:t>
            </a:r>
          </a:p>
          <a:p>
            <a:r>
              <a:rPr lang="en-US" dirty="0" smtClean="0"/>
              <a:t>Supports lookups, inserts, deletes</a:t>
            </a:r>
          </a:p>
          <a:p>
            <a:pPr lvl="1"/>
            <a:r>
              <a:rPr lang="en-US" dirty="0" smtClean="0"/>
              <a:t>Single row transactions only</a:t>
            </a:r>
            <a:endParaRPr lang="en-US" dirty="0"/>
          </a:p>
        </p:txBody>
      </p:sp>
      <p:pic>
        <p:nvPicPr>
          <p:cNvPr id="4" name="Picture 3" descr="Bigtable_DataMode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62000" y="4191000"/>
            <a:ext cx="7543800" cy="1637831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15526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Rows and Columns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Rows maintained in sorted lexicographic order</a:t>
            </a:r>
          </a:p>
          <a:p>
            <a:pPr lvl="1"/>
            <a:r>
              <a:rPr lang="en-US" dirty="0" smtClean="0"/>
              <a:t>Applications can exploit this property for efficient row scans</a:t>
            </a:r>
          </a:p>
          <a:p>
            <a:pPr lvl="1"/>
            <a:r>
              <a:rPr lang="en-US" dirty="0" smtClean="0"/>
              <a:t>Row ranges dynamically partitioned into tablets</a:t>
            </a:r>
          </a:p>
          <a:p>
            <a:r>
              <a:rPr lang="en-US" dirty="0" smtClean="0"/>
              <a:t>Columns grouped into column families</a:t>
            </a:r>
          </a:p>
          <a:p>
            <a:pPr lvl="1"/>
            <a:r>
              <a:rPr lang="en-US" dirty="0" smtClean="0"/>
              <a:t>Column key = </a:t>
            </a:r>
            <a:r>
              <a:rPr lang="en-US" i="1" dirty="0" err="1" smtClean="0"/>
              <a:t>family:qualifier</a:t>
            </a:r>
            <a:endParaRPr lang="en-US" i="1" dirty="0" smtClean="0"/>
          </a:p>
          <a:p>
            <a:pPr lvl="1"/>
            <a:r>
              <a:rPr lang="en-US" dirty="0" smtClean="0"/>
              <a:t>Column families provide locality hints</a:t>
            </a:r>
          </a:p>
          <a:p>
            <a:pPr lvl="1"/>
            <a:r>
              <a:rPr lang="en-US" dirty="0" smtClean="0"/>
              <a:t>Unbounded number of columns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14400" y="6044624"/>
            <a:ext cx="7433846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At the end of the day, it’s all key-value pairs!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154967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638800" y="1600200"/>
            <a:ext cx="23622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914400" y="1600200"/>
            <a:ext cx="47244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Key-Values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939328" y="1676400"/>
            <a:ext cx="469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row, column family, column qualifier, timestamp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38801" y="16764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value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3985894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5247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In Memory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81600" y="25247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On Disk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6800" y="367287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Easy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367287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Hard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48869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Small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600" y="488698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Big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12192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Okay, so how do we build it?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056983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  <p:bldP spid="13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Building Blocks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GFS</a:t>
            </a:r>
          </a:p>
          <a:p>
            <a:r>
              <a:rPr lang="en-US" dirty="0" smtClean="0"/>
              <a:t>Chubby</a:t>
            </a:r>
          </a:p>
          <a:p>
            <a:r>
              <a:rPr lang="en-US" dirty="0" err="1" smtClean="0"/>
              <a:t>SSTable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 rot="221788">
            <a:off x="1423027" y="9437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46216">
            <a:off x="1903188" y="1527864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96275">
            <a:off x="1878139" y="2192145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21432184">
            <a:off x="511454" y="-12221"/>
            <a:ext cx="153259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105684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SSTable</a:t>
            </a:r>
            <a:endParaRPr lang="en-US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Basic building block of </a:t>
            </a:r>
            <a:r>
              <a:rPr lang="en-US" dirty="0" err="1" smtClean="0"/>
              <a:t>Bigtable</a:t>
            </a:r>
            <a:endParaRPr lang="en-US" dirty="0" smtClean="0"/>
          </a:p>
          <a:p>
            <a:r>
              <a:rPr lang="en-US" dirty="0" smtClean="0"/>
              <a:t>Persistent, ordered immutable map from keys to values</a:t>
            </a:r>
          </a:p>
          <a:p>
            <a:pPr lvl="1"/>
            <a:r>
              <a:rPr lang="en-US" dirty="0" smtClean="0"/>
              <a:t>Stored in GFS</a:t>
            </a:r>
          </a:p>
          <a:p>
            <a:r>
              <a:rPr lang="en-US" dirty="0" smtClean="0"/>
              <a:t>Sequence of blocks on disk plus an index for block lookup</a:t>
            </a:r>
          </a:p>
          <a:p>
            <a:pPr lvl="1"/>
            <a:r>
              <a:rPr lang="en-US" dirty="0" smtClean="0"/>
              <a:t>Can be completely mapped into memory</a:t>
            </a:r>
          </a:p>
          <a:p>
            <a:r>
              <a:rPr lang="en-US" dirty="0" smtClean="0"/>
              <a:t>Supported operations:</a:t>
            </a:r>
          </a:p>
          <a:p>
            <a:pPr lvl="1"/>
            <a:r>
              <a:rPr lang="en-US" dirty="0" smtClean="0"/>
              <a:t>Look up value associated with key</a:t>
            </a:r>
          </a:p>
          <a:p>
            <a:pPr lvl="1"/>
            <a:r>
              <a:rPr lang="en-US" dirty="0" smtClean="0"/>
              <a:t>Iterate key/value pairs within a key range</a:t>
            </a:r>
          </a:p>
        </p:txBody>
      </p:sp>
      <p:sp>
        <p:nvSpPr>
          <p:cNvPr id="28" name="Rectangle 4"/>
          <p:cNvSpPr>
            <a:spLocks noChangeArrowheads="1"/>
          </p:cNvSpPr>
          <p:nvPr/>
        </p:nvSpPr>
        <p:spPr bwMode="auto">
          <a:xfrm>
            <a:off x="22320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9" name="Rectangle 5"/>
          <p:cNvSpPr>
            <a:spLocks noChangeArrowheads="1"/>
          </p:cNvSpPr>
          <p:nvPr/>
        </p:nvSpPr>
        <p:spPr bwMode="auto">
          <a:xfrm>
            <a:off x="32226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6"/>
          <p:cNvSpPr>
            <a:spLocks noChangeArrowheads="1"/>
          </p:cNvSpPr>
          <p:nvPr/>
        </p:nvSpPr>
        <p:spPr bwMode="auto">
          <a:xfrm>
            <a:off x="4213225" y="5029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Rectangle 7"/>
          <p:cNvSpPr>
            <a:spLocks noChangeArrowheads="1"/>
          </p:cNvSpPr>
          <p:nvPr/>
        </p:nvSpPr>
        <p:spPr bwMode="auto">
          <a:xfrm>
            <a:off x="5203825" y="5867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8"/>
          <p:cNvSpPr txBox="1">
            <a:spLocks noChangeArrowheads="1"/>
          </p:cNvSpPr>
          <p:nvPr/>
        </p:nvSpPr>
        <p:spPr bwMode="auto">
          <a:xfrm>
            <a:off x="5203825" y="5943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33" name="Rectangle 9"/>
          <p:cNvSpPr>
            <a:spLocks noChangeArrowheads="1"/>
          </p:cNvSpPr>
          <p:nvPr/>
        </p:nvSpPr>
        <p:spPr bwMode="auto">
          <a:xfrm>
            <a:off x="2155825" y="4953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6"/>
          <p:cNvSpPr txBox="1">
            <a:spLocks noChangeArrowheads="1"/>
          </p:cNvSpPr>
          <p:nvPr/>
        </p:nvSpPr>
        <p:spPr bwMode="auto">
          <a:xfrm>
            <a:off x="22320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5" name="Text Box 17"/>
          <p:cNvSpPr txBox="1">
            <a:spLocks noChangeArrowheads="1"/>
          </p:cNvSpPr>
          <p:nvPr/>
        </p:nvSpPr>
        <p:spPr bwMode="auto">
          <a:xfrm>
            <a:off x="32226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6" name="Text Box 18"/>
          <p:cNvSpPr txBox="1">
            <a:spLocks noChangeArrowheads="1"/>
          </p:cNvSpPr>
          <p:nvPr/>
        </p:nvSpPr>
        <p:spPr bwMode="auto">
          <a:xfrm>
            <a:off x="4213225" y="5105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7" name="Text Box 19"/>
          <p:cNvSpPr txBox="1">
            <a:spLocks noChangeArrowheads="1"/>
          </p:cNvSpPr>
          <p:nvPr/>
        </p:nvSpPr>
        <p:spPr bwMode="auto">
          <a:xfrm>
            <a:off x="5187950" y="4989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8" name="TextBox 37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 rot="21432184">
            <a:off x="1918494" y="259943"/>
            <a:ext cx="129895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166192" y="2057400"/>
            <a:ext cx="35968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get replication for free!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135032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Dynamically partitioned range of rows</a:t>
            </a:r>
          </a:p>
          <a:p>
            <a:r>
              <a:rPr lang="en-US" dirty="0" smtClean="0"/>
              <a:t>Built from multiple </a:t>
            </a:r>
            <a:r>
              <a:rPr lang="en-US" dirty="0" err="1" smtClean="0"/>
              <a:t>SSTables</a:t>
            </a:r>
            <a:endParaRPr lang="en-US" dirty="0"/>
          </a:p>
        </p:txBody>
      </p:sp>
      <p:sp>
        <p:nvSpPr>
          <p:cNvPr id="29" name="Rectangle 4"/>
          <p:cNvSpPr>
            <a:spLocks noChangeArrowheads="1"/>
          </p:cNvSpPr>
          <p:nvPr/>
        </p:nvSpPr>
        <p:spPr bwMode="auto">
          <a:xfrm>
            <a:off x="4572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Rectangle 5"/>
          <p:cNvSpPr>
            <a:spLocks noChangeArrowheads="1"/>
          </p:cNvSpPr>
          <p:nvPr/>
        </p:nvSpPr>
        <p:spPr bwMode="auto">
          <a:xfrm>
            <a:off x="14478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1" name="Rectangle 6"/>
          <p:cNvSpPr>
            <a:spLocks noChangeArrowheads="1"/>
          </p:cNvSpPr>
          <p:nvPr/>
        </p:nvSpPr>
        <p:spPr bwMode="auto">
          <a:xfrm>
            <a:off x="24384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Rectangle 7"/>
          <p:cNvSpPr>
            <a:spLocks noChangeArrowheads="1"/>
          </p:cNvSpPr>
          <p:nvPr/>
        </p:nvSpPr>
        <p:spPr bwMode="auto">
          <a:xfrm>
            <a:off x="3429000" y="5486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3" name="Text Box 8"/>
          <p:cNvSpPr txBox="1">
            <a:spLocks noChangeArrowheads="1"/>
          </p:cNvSpPr>
          <p:nvPr/>
        </p:nvSpPr>
        <p:spPr bwMode="auto">
          <a:xfrm>
            <a:off x="3429000" y="5562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34" name="Rectangle 9"/>
          <p:cNvSpPr>
            <a:spLocks noChangeArrowheads="1"/>
          </p:cNvSpPr>
          <p:nvPr/>
        </p:nvSpPr>
        <p:spPr bwMode="auto">
          <a:xfrm>
            <a:off x="381000" y="4572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5" name="Text Box 10"/>
          <p:cNvSpPr txBox="1">
            <a:spLocks noChangeArrowheads="1"/>
          </p:cNvSpPr>
          <p:nvPr/>
        </p:nvSpPr>
        <p:spPr bwMode="auto">
          <a:xfrm>
            <a:off x="4572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6" name="Text Box 11"/>
          <p:cNvSpPr txBox="1">
            <a:spLocks noChangeArrowheads="1"/>
          </p:cNvSpPr>
          <p:nvPr/>
        </p:nvSpPr>
        <p:spPr bwMode="auto">
          <a:xfrm>
            <a:off x="14478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7" name="Text Box 12"/>
          <p:cNvSpPr txBox="1">
            <a:spLocks noChangeArrowheads="1"/>
          </p:cNvSpPr>
          <p:nvPr/>
        </p:nvSpPr>
        <p:spPr bwMode="auto">
          <a:xfrm>
            <a:off x="24384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38" name="Text Box 13"/>
          <p:cNvSpPr txBox="1">
            <a:spLocks noChangeArrowheads="1"/>
          </p:cNvSpPr>
          <p:nvPr/>
        </p:nvSpPr>
        <p:spPr bwMode="auto">
          <a:xfrm>
            <a:off x="3413125" y="4608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9" name="Rectangle 14"/>
          <p:cNvSpPr>
            <a:spLocks noChangeArrowheads="1"/>
          </p:cNvSpPr>
          <p:nvPr/>
        </p:nvSpPr>
        <p:spPr bwMode="auto">
          <a:xfrm>
            <a:off x="48006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0" name="Rectangle 15"/>
          <p:cNvSpPr>
            <a:spLocks noChangeArrowheads="1"/>
          </p:cNvSpPr>
          <p:nvPr/>
        </p:nvSpPr>
        <p:spPr bwMode="auto">
          <a:xfrm>
            <a:off x="57912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1" name="Rectangle 16"/>
          <p:cNvSpPr>
            <a:spLocks noChangeArrowheads="1"/>
          </p:cNvSpPr>
          <p:nvPr/>
        </p:nvSpPr>
        <p:spPr bwMode="auto">
          <a:xfrm>
            <a:off x="6781800" y="4648200"/>
            <a:ext cx="914400" cy="12954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Rectangle 17"/>
          <p:cNvSpPr>
            <a:spLocks noChangeArrowheads="1"/>
          </p:cNvSpPr>
          <p:nvPr/>
        </p:nvSpPr>
        <p:spPr bwMode="auto">
          <a:xfrm>
            <a:off x="7772400" y="5486400"/>
            <a:ext cx="762000" cy="4572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Text Box 18"/>
          <p:cNvSpPr txBox="1">
            <a:spLocks noChangeArrowheads="1"/>
          </p:cNvSpPr>
          <p:nvPr/>
        </p:nvSpPr>
        <p:spPr bwMode="auto">
          <a:xfrm>
            <a:off x="7772400" y="5562600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Index</a:t>
            </a:r>
          </a:p>
        </p:txBody>
      </p:sp>
      <p:sp>
        <p:nvSpPr>
          <p:cNvPr id="44" name="Rectangle 19"/>
          <p:cNvSpPr>
            <a:spLocks noChangeArrowheads="1"/>
          </p:cNvSpPr>
          <p:nvPr/>
        </p:nvSpPr>
        <p:spPr bwMode="auto">
          <a:xfrm>
            <a:off x="4724400" y="4572000"/>
            <a:ext cx="4038600" cy="1447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Text Box 20"/>
          <p:cNvSpPr txBox="1">
            <a:spLocks noChangeArrowheads="1"/>
          </p:cNvSpPr>
          <p:nvPr/>
        </p:nvSpPr>
        <p:spPr bwMode="auto">
          <a:xfrm>
            <a:off x="48006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6" name="Text Box 21"/>
          <p:cNvSpPr txBox="1">
            <a:spLocks noChangeArrowheads="1"/>
          </p:cNvSpPr>
          <p:nvPr/>
        </p:nvSpPr>
        <p:spPr bwMode="auto">
          <a:xfrm>
            <a:off x="57912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7" name="Text Box 22"/>
          <p:cNvSpPr txBox="1">
            <a:spLocks noChangeArrowheads="1"/>
          </p:cNvSpPr>
          <p:nvPr/>
        </p:nvSpPr>
        <p:spPr bwMode="auto">
          <a:xfrm>
            <a:off x="6781800" y="4724400"/>
            <a:ext cx="838200" cy="641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64K block</a:t>
            </a:r>
          </a:p>
        </p:txBody>
      </p:sp>
      <p:sp>
        <p:nvSpPr>
          <p:cNvPr id="48" name="Text Box 23"/>
          <p:cNvSpPr txBox="1">
            <a:spLocks noChangeArrowheads="1"/>
          </p:cNvSpPr>
          <p:nvPr/>
        </p:nvSpPr>
        <p:spPr bwMode="auto">
          <a:xfrm>
            <a:off x="7756525" y="4608513"/>
            <a:ext cx="10604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49" name="Rectangle 29"/>
          <p:cNvSpPr>
            <a:spLocks noChangeArrowheads="1"/>
          </p:cNvSpPr>
          <p:nvPr/>
        </p:nvSpPr>
        <p:spPr bwMode="auto">
          <a:xfrm>
            <a:off x="228600" y="4038600"/>
            <a:ext cx="8763000" cy="21336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0" name="Text Box 30"/>
          <p:cNvSpPr txBox="1">
            <a:spLocks noChangeArrowheads="1"/>
          </p:cNvSpPr>
          <p:nvPr/>
        </p:nvSpPr>
        <p:spPr bwMode="auto">
          <a:xfrm>
            <a:off x="441325" y="4075113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51" name="Text Box 31"/>
          <p:cNvSpPr txBox="1">
            <a:spLocks noChangeArrowheads="1"/>
          </p:cNvSpPr>
          <p:nvPr/>
        </p:nvSpPr>
        <p:spPr bwMode="auto">
          <a:xfrm>
            <a:off x="1508125" y="3998913"/>
            <a:ext cx="184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52" name="Text Box 32"/>
          <p:cNvSpPr txBox="1">
            <a:spLocks noChangeArrowheads="1"/>
          </p:cNvSpPr>
          <p:nvPr/>
        </p:nvSpPr>
        <p:spPr bwMode="auto">
          <a:xfrm>
            <a:off x="1524000" y="4038600"/>
            <a:ext cx="18288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Start:aardvark</a:t>
            </a:r>
          </a:p>
        </p:txBody>
      </p:sp>
      <p:sp>
        <p:nvSpPr>
          <p:cNvPr id="53" name="Text Box 33"/>
          <p:cNvSpPr txBox="1">
            <a:spLocks noChangeArrowheads="1"/>
          </p:cNvSpPr>
          <p:nvPr/>
        </p:nvSpPr>
        <p:spPr bwMode="auto">
          <a:xfrm>
            <a:off x="3505200" y="4038600"/>
            <a:ext cx="137160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ct val="500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End:apple</a:t>
            </a:r>
          </a:p>
        </p:txBody>
      </p:sp>
      <p:sp>
        <p:nvSpPr>
          <p:cNvPr id="54" name="TextBox 53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 rot="21432184">
            <a:off x="1705586" y="209623"/>
            <a:ext cx="161093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9492235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2767119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tablets make up the table</a:t>
            </a:r>
          </a:p>
          <a:p>
            <a:r>
              <a:rPr lang="en-US" dirty="0" err="1" smtClean="0"/>
              <a:t>SSTables</a:t>
            </a:r>
            <a:r>
              <a:rPr lang="en-US" dirty="0" smtClean="0"/>
              <a:t> can be shared</a:t>
            </a:r>
          </a:p>
          <a:p>
            <a:endParaRPr lang="en-US" dirty="0"/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19812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19812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30480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30480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44196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Text Box 9"/>
          <p:cNvSpPr txBox="1">
            <a:spLocks noChangeArrowheads="1"/>
          </p:cNvSpPr>
          <p:nvPr/>
        </p:nvSpPr>
        <p:spPr bwMode="auto">
          <a:xfrm>
            <a:off x="44196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54864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54864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3" name="Rectangle 12"/>
          <p:cNvSpPr>
            <a:spLocks noChangeArrowheads="1"/>
          </p:cNvSpPr>
          <p:nvPr/>
        </p:nvSpPr>
        <p:spPr bwMode="auto">
          <a:xfrm>
            <a:off x="18288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3"/>
          <p:cNvSpPr txBox="1">
            <a:spLocks noChangeArrowheads="1"/>
          </p:cNvSpPr>
          <p:nvPr/>
        </p:nvSpPr>
        <p:spPr bwMode="auto">
          <a:xfrm>
            <a:off x="18891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5" name="Text Box 14"/>
          <p:cNvSpPr txBox="1">
            <a:spLocks noChangeArrowheads="1"/>
          </p:cNvSpPr>
          <p:nvPr/>
        </p:nvSpPr>
        <p:spPr bwMode="auto">
          <a:xfrm>
            <a:off x="1812925" y="3352800"/>
            <a:ext cx="1073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aardvark</a:t>
            </a:r>
          </a:p>
        </p:txBody>
      </p:sp>
      <p:sp>
        <p:nvSpPr>
          <p:cNvPr id="36" name="Text Box 15"/>
          <p:cNvSpPr txBox="1">
            <a:spLocks noChangeArrowheads="1"/>
          </p:cNvSpPr>
          <p:nvPr/>
        </p:nvSpPr>
        <p:spPr bwMode="auto">
          <a:xfrm>
            <a:off x="3657600" y="3316287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</a:t>
            </a:r>
          </a:p>
        </p:txBody>
      </p:sp>
      <p:sp>
        <p:nvSpPr>
          <p:cNvPr id="37" name="Rectangle 16"/>
          <p:cNvSpPr>
            <a:spLocks noChangeArrowheads="1"/>
          </p:cNvSpPr>
          <p:nvPr/>
        </p:nvSpPr>
        <p:spPr bwMode="auto">
          <a:xfrm>
            <a:off x="47244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Text Box 17"/>
          <p:cNvSpPr txBox="1">
            <a:spLocks noChangeArrowheads="1"/>
          </p:cNvSpPr>
          <p:nvPr/>
        </p:nvSpPr>
        <p:spPr bwMode="auto">
          <a:xfrm>
            <a:off x="47847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4708525" y="3352800"/>
            <a:ext cx="15049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apple_two_E</a:t>
            </a:r>
          </a:p>
        </p:txBody>
      </p:sp>
      <p:sp>
        <p:nvSpPr>
          <p:cNvPr id="40" name="Text Box 19"/>
          <p:cNvSpPr txBox="1">
            <a:spLocks noChangeArrowheads="1"/>
          </p:cNvSpPr>
          <p:nvPr/>
        </p:nvSpPr>
        <p:spPr bwMode="auto">
          <a:xfrm>
            <a:off x="6553200" y="3316287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boat</a:t>
            </a:r>
          </a:p>
        </p:txBody>
      </p:sp>
      <p:sp>
        <p:nvSpPr>
          <p:cNvPr id="41" name="Line 20"/>
          <p:cNvSpPr>
            <a:spLocks noChangeShapeType="1"/>
          </p:cNvSpPr>
          <p:nvPr/>
        </p:nvSpPr>
        <p:spPr bwMode="auto">
          <a:xfrm flipH="1">
            <a:off x="2286000" y="3697287"/>
            <a:ext cx="76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21"/>
          <p:cNvSpPr>
            <a:spLocks noChangeShapeType="1"/>
          </p:cNvSpPr>
          <p:nvPr/>
        </p:nvSpPr>
        <p:spPr bwMode="auto">
          <a:xfrm>
            <a:off x="3124200" y="3697287"/>
            <a:ext cx="3048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22"/>
          <p:cNvSpPr>
            <a:spLocks noChangeShapeType="1"/>
          </p:cNvSpPr>
          <p:nvPr/>
        </p:nvSpPr>
        <p:spPr bwMode="auto">
          <a:xfrm>
            <a:off x="3581400" y="3697287"/>
            <a:ext cx="1143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23"/>
          <p:cNvSpPr>
            <a:spLocks noChangeShapeType="1"/>
          </p:cNvSpPr>
          <p:nvPr/>
        </p:nvSpPr>
        <p:spPr bwMode="auto">
          <a:xfrm flipH="1">
            <a:off x="5029200" y="3697287"/>
            <a:ext cx="5334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Line 24"/>
          <p:cNvSpPr>
            <a:spLocks noChangeShapeType="1"/>
          </p:cNvSpPr>
          <p:nvPr/>
        </p:nvSpPr>
        <p:spPr bwMode="auto">
          <a:xfrm flipH="1">
            <a:off x="6019800" y="3697287"/>
            <a:ext cx="381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29599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44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How do I get mutability?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057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Easy, keep everything in memory!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3629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What happens when I run out of memory?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275512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Serving</a:t>
            </a:r>
            <a:endParaRPr lang="en-US" dirty="0"/>
          </a:p>
        </p:txBody>
      </p:sp>
      <p:pic>
        <p:nvPicPr>
          <p:cNvPr id="4" name="Picture 3" descr="Bigtable_TabletServ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1062" y="1371600"/>
            <a:ext cx="7043738" cy="414337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54619" y="5791200"/>
            <a:ext cx="4134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Gill Sans"/>
                <a:cs typeface="Gill Sans"/>
              </a:rPr>
              <a:t>“Log Structured Merge Trees”</a:t>
            </a:r>
            <a:endParaRPr lang="en-US" sz="2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432184">
            <a:off x="2450152" y="1260439"/>
            <a:ext cx="17030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MemStore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793684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Client library</a:t>
            </a:r>
          </a:p>
          <a:p>
            <a:r>
              <a:rPr lang="en-US" dirty="0" smtClean="0"/>
              <a:t>Single master server</a:t>
            </a:r>
          </a:p>
          <a:p>
            <a:r>
              <a:rPr lang="en-US" dirty="0" smtClean="0"/>
              <a:t>Tablet servers</a:t>
            </a:r>
          </a:p>
        </p:txBody>
      </p:sp>
      <p:sp>
        <p:nvSpPr>
          <p:cNvPr id="4" name="TextBox 3"/>
          <p:cNvSpPr txBox="1"/>
          <p:nvPr/>
        </p:nvSpPr>
        <p:spPr>
          <a:xfrm rot="365866">
            <a:off x="3123977" y="1376937"/>
            <a:ext cx="12747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HMaster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1359481">
            <a:off x="2577192" y="2157693"/>
            <a:ext cx="19763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RegionServers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8393805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Master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Assigns tablets to tablet servers</a:t>
            </a:r>
          </a:p>
          <a:p>
            <a:r>
              <a:rPr lang="en-US" dirty="0" smtClean="0"/>
              <a:t>Detects addition and expiration of tablet servers</a:t>
            </a:r>
          </a:p>
          <a:p>
            <a:r>
              <a:rPr lang="en-US" dirty="0" smtClean="0"/>
              <a:t>Balances tablet server load</a:t>
            </a:r>
          </a:p>
          <a:p>
            <a:r>
              <a:rPr lang="en-US" dirty="0" smtClean="0"/>
              <a:t>Handles garbage collection</a:t>
            </a:r>
          </a:p>
          <a:p>
            <a:r>
              <a:rPr lang="en-US" dirty="0" smtClean="0"/>
              <a:t>Handles schema changes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72667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Bigtable</a:t>
            </a:r>
            <a:r>
              <a:rPr lang="en-US" dirty="0" smtClean="0"/>
              <a:t> Tablet Servers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Each tablet server manages a set of tablets</a:t>
            </a:r>
          </a:p>
          <a:p>
            <a:pPr lvl="1"/>
            <a:r>
              <a:rPr lang="en-US" dirty="0" smtClean="0"/>
              <a:t>Typically between ten to a thousand tablets</a:t>
            </a:r>
          </a:p>
          <a:p>
            <a:pPr lvl="1"/>
            <a:r>
              <a:rPr lang="en-US" dirty="0" smtClean="0"/>
              <a:t>Each 100-200 MB by default</a:t>
            </a:r>
          </a:p>
          <a:p>
            <a:r>
              <a:rPr lang="en-US" dirty="0" smtClean="0"/>
              <a:t>Handles read and write requests to the tablets</a:t>
            </a:r>
          </a:p>
          <a:p>
            <a:r>
              <a:rPr lang="en-US" dirty="0" smtClean="0"/>
              <a:t>Splits tablets that have grown too large</a:t>
            </a:r>
          </a:p>
        </p:txBody>
      </p:sp>
    </p:spTree>
    <p:extLst>
      <p:ext uri="{BB962C8B-B14F-4D97-AF65-F5344CB8AC3E}">
        <p14:creationId xmlns:p14="http://schemas.microsoft.com/office/powerpoint/2010/main" val="242132531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Location</a:t>
            </a:r>
            <a:endParaRPr lang="en-US" dirty="0"/>
          </a:p>
        </p:txBody>
      </p:sp>
      <p:pic>
        <p:nvPicPr>
          <p:cNvPr id="4" name="Picture 3" descr="Bigtable_TabletLocation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609600" y="1219200"/>
            <a:ext cx="7948613" cy="439728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133600" y="6096000"/>
            <a:ext cx="4822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</a:rPr>
              <a:t>Upon discovery, clients cache tablet locations</a:t>
            </a:r>
            <a:endParaRPr lang="en-US" sz="18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940444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Assignment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Master keeps track of:</a:t>
            </a:r>
          </a:p>
          <a:p>
            <a:pPr lvl="1"/>
            <a:r>
              <a:rPr lang="en-US" dirty="0" smtClean="0"/>
              <a:t>Set of live tablet servers</a:t>
            </a:r>
          </a:p>
          <a:p>
            <a:pPr lvl="1"/>
            <a:r>
              <a:rPr lang="en-US" dirty="0" smtClean="0"/>
              <a:t>Assignment of tablets to tablet servers</a:t>
            </a:r>
          </a:p>
          <a:p>
            <a:pPr lvl="1"/>
            <a:r>
              <a:rPr lang="en-US" dirty="0" smtClean="0"/>
              <a:t>Unassigned tablets</a:t>
            </a:r>
          </a:p>
          <a:p>
            <a:r>
              <a:rPr lang="en-US" dirty="0" smtClean="0"/>
              <a:t>Each tablet is assigned to one tablet server at a time</a:t>
            </a:r>
          </a:p>
          <a:p>
            <a:pPr lvl="1"/>
            <a:r>
              <a:rPr lang="en-US" dirty="0" smtClean="0"/>
              <a:t>Tablet server maintains an exclusive lock on a file in Chubby</a:t>
            </a:r>
          </a:p>
          <a:p>
            <a:pPr lvl="1"/>
            <a:r>
              <a:rPr lang="en-US" dirty="0" smtClean="0"/>
              <a:t>Master monitors tablet servers and handles assignment</a:t>
            </a:r>
          </a:p>
          <a:p>
            <a:r>
              <a:rPr lang="en-US" dirty="0" smtClean="0"/>
              <a:t>Changes to tablet structure</a:t>
            </a:r>
          </a:p>
          <a:p>
            <a:pPr lvl="1"/>
            <a:r>
              <a:rPr lang="en-US" dirty="0" smtClean="0"/>
              <a:t>Table creation/deletion (master initiated)</a:t>
            </a:r>
          </a:p>
          <a:p>
            <a:pPr lvl="1"/>
            <a:r>
              <a:rPr lang="en-US" dirty="0" smtClean="0"/>
              <a:t>Tablet merging (master initiated)</a:t>
            </a:r>
          </a:p>
          <a:p>
            <a:pPr lvl="1"/>
            <a:r>
              <a:rPr lang="en-US" dirty="0" smtClean="0"/>
              <a:t>Tablet splitting (tablet server initiated)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92920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Multiple tablets make up the table</a:t>
            </a:r>
          </a:p>
          <a:p>
            <a:r>
              <a:rPr lang="en-US" dirty="0" err="1" smtClean="0"/>
              <a:t>SSTables</a:t>
            </a:r>
            <a:r>
              <a:rPr lang="en-US" dirty="0" smtClean="0"/>
              <a:t> can be shared</a:t>
            </a:r>
          </a:p>
          <a:p>
            <a:endParaRPr lang="en-US" dirty="0"/>
          </a:p>
        </p:txBody>
      </p:sp>
      <p:sp>
        <p:nvSpPr>
          <p:cNvPr id="25" name="Rectangle 4"/>
          <p:cNvSpPr>
            <a:spLocks noChangeArrowheads="1"/>
          </p:cNvSpPr>
          <p:nvPr/>
        </p:nvSpPr>
        <p:spPr bwMode="auto">
          <a:xfrm>
            <a:off x="19812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6" name="Text Box 5"/>
          <p:cNvSpPr txBox="1">
            <a:spLocks noChangeArrowheads="1"/>
          </p:cNvSpPr>
          <p:nvPr/>
        </p:nvSpPr>
        <p:spPr bwMode="auto">
          <a:xfrm>
            <a:off x="19812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7" name="Rectangle 6"/>
          <p:cNvSpPr>
            <a:spLocks noChangeArrowheads="1"/>
          </p:cNvSpPr>
          <p:nvPr/>
        </p:nvSpPr>
        <p:spPr bwMode="auto">
          <a:xfrm>
            <a:off x="30480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28" name="Text Box 7"/>
          <p:cNvSpPr txBox="1">
            <a:spLocks noChangeArrowheads="1"/>
          </p:cNvSpPr>
          <p:nvPr/>
        </p:nvSpPr>
        <p:spPr bwMode="auto">
          <a:xfrm>
            <a:off x="30480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29" name="Rectangle 8"/>
          <p:cNvSpPr>
            <a:spLocks noChangeArrowheads="1"/>
          </p:cNvSpPr>
          <p:nvPr/>
        </p:nvSpPr>
        <p:spPr bwMode="auto">
          <a:xfrm>
            <a:off x="44196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0" name="Text Box 9"/>
          <p:cNvSpPr txBox="1">
            <a:spLocks noChangeArrowheads="1"/>
          </p:cNvSpPr>
          <p:nvPr/>
        </p:nvSpPr>
        <p:spPr bwMode="auto">
          <a:xfrm>
            <a:off x="44196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1" name="Rectangle 10"/>
          <p:cNvSpPr>
            <a:spLocks noChangeArrowheads="1"/>
          </p:cNvSpPr>
          <p:nvPr/>
        </p:nvSpPr>
        <p:spPr bwMode="auto">
          <a:xfrm>
            <a:off x="5486400" y="4306887"/>
            <a:ext cx="990600" cy="1143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2" name="Text Box 11"/>
          <p:cNvSpPr txBox="1">
            <a:spLocks noChangeArrowheads="1"/>
          </p:cNvSpPr>
          <p:nvPr/>
        </p:nvSpPr>
        <p:spPr bwMode="auto">
          <a:xfrm>
            <a:off x="5486400" y="4611687"/>
            <a:ext cx="10604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SSTable</a:t>
            </a:r>
          </a:p>
        </p:txBody>
      </p:sp>
      <p:sp>
        <p:nvSpPr>
          <p:cNvPr id="33" name="Rectangle 12"/>
          <p:cNvSpPr>
            <a:spLocks noChangeArrowheads="1"/>
          </p:cNvSpPr>
          <p:nvPr/>
        </p:nvSpPr>
        <p:spPr bwMode="auto">
          <a:xfrm>
            <a:off x="18288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4" name="Text Box 13"/>
          <p:cNvSpPr txBox="1">
            <a:spLocks noChangeArrowheads="1"/>
          </p:cNvSpPr>
          <p:nvPr/>
        </p:nvSpPr>
        <p:spPr bwMode="auto">
          <a:xfrm>
            <a:off x="18891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5" name="Text Box 14"/>
          <p:cNvSpPr txBox="1">
            <a:spLocks noChangeArrowheads="1"/>
          </p:cNvSpPr>
          <p:nvPr/>
        </p:nvSpPr>
        <p:spPr bwMode="auto">
          <a:xfrm>
            <a:off x="1812925" y="3352800"/>
            <a:ext cx="1073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aardvark</a:t>
            </a:r>
          </a:p>
        </p:txBody>
      </p:sp>
      <p:sp>
        <p:nvSpPr>
          <p:cNvPr id="36" name="Text Box 15"/>
          <p:cNvSpPr txBox="1">
            <a:spLocks noChangeArrowheads="1"/>
          </p:cNvSpPr>
          <p:nvPr/>
        </p:nvSpPr>
        <p:spPr bwMode="auto">
          <a:xfrm>
            <a:off x="3657600" y="3316287"/>
            <a:ext cx="7429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</a:t>
            </a:r>
          </a:p>
        </p:txBody>
      </p:sp>
      <p:sp>
        <p:nvSpPr>
          <p:cNvPr id="37" name="Rectangle 16"/>
          <p:cNvSpPr>
            <a:spLocks noChangeArrowheads="1"/>
          </p:cNvSpPr>
          <p:nvPr/>
        </p:nvSpPr>
        <p:spPr bwMode="auto">
          <a:xfrm>
            <a:off x="4724400" y="3011487"/>
            <a:ext cx="2514600" cy="6858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  <p:txBody>
          <a:bodyPr wrap="none" anchor="ctr"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38" name="Text Box 17"/>
          <p:cNvSpPr txBox="1">
            <a:spLocks noChangeArrowheads="1"/>
          </p:cNvSpPr>
          <p:nvPr/>
        </p:nvSpPr>
        <p:spPr bwMode="auto">
          <a:xfrm>
            <a:off x="4784725" y="2971800"/>
            <a:ext cx="8191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Tablet</a:t>
            </a:r>
          </a:p>
        </p:txBody>
      </p:sp>
      <p:sp>
        <p:nvSpPr>
          <p:cNvPr id="39" name="Text Box 18"/>
          <p:cNvSpPr txBox="1">
            <a:spLocks noChangeArrowheads="1"/>
          </p:cNvSpPr>
          <p:nvPr/>
        </p:nvSpPr>
        <p:spPr bwMode="auto">
          <a:xfrm>
            <a:off x="4708525" y="3352800"/>
            <a:ext cx="1504950" cy="3667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apple_two_E</a:t>
            </a:r>
          </a:p>
        </p:txBody>
      </p:sp>
      <p:sp>
        <p:nvSpPr>
          <p:cNvPr id="40" name="Text Box 19"/>
          <p:cNvSpPr txBox="1">
            <a:spLocks noChangeArrowheads="1"/>
          </p:cNvSpPr>
          <p:nvPr/>
        </p:nvSpPr>
        <p:spPr bwMode="auto">
          <a:xfrm>
            <a:off x="6553200" y="3316287"/>
            <a:ext cx="628650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rPr>
              <a:t>boat</a:t>
            </a:r>
          </a:p>
        </p:txBody>
      </p:sp>
      <p:sp>
        <p:nvSpPr>
          <p:cNvPr id="41" name="Line 20"/>
          <p:cNvSpPr>
            <a:spLocks noChangeShapeType="1"/>
          </p:cNvSpPr>
          <p:nvPr/>
        </p:nvSpPr>
        <p:spPr bwMode="auto">
          <a:xfrm flipH="1">
            <a:off x="2286000" y="3697287"/>
            <a:ext cx="762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2" name="Line 21"/>
          <p:cNvSpPr>
            <a:spLocks noChangeShapeType="1"/>
          </p:cNvSpPr>
          <p:nvPr/>
        </p:nvSpPr>
        <p:spPr bwMode="auto">
          <a:xfrm>
            <a:off x="3124200" y="3697287"/>
            <a:ext cx="3048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3" name="Line 22"/>
          <p:cNvSpPr>
            <a:spLocks noChangeShapeType="1"/>
          </p:cNvSpPr>
          <p:nvPr/>
        </p:nvSpPr>
        <p:spPr bwMode="auto">
          <a:xfrm>
            <a:off x="3581400" y="3697287"/>
            <a:ext cx="1143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4" name="Line 23"/>
          <p:cNvSpPr>
            <a:spLocks noChangeShapeType="1"/>
          </p:cNvSpPr>
          <p:nvPr/>
        </p:nvSpPr>
        <p:spPr bwMode="auto">
          <a:xfrm flipH="1">
            <a:off x="5029200" y="3697287"/>
            <a:ext cx="5334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5" name="Line 24"/>
          <p:cNvSpPr>
            <a:spLocks noChangeShapeType="1"/>
          </p:cNvSpPr>
          <p:nvPr/>
        </p:nvSpPr>
        <p:spPr bwMode="auto">
          <a:xfrm flipH="1">
            <a:off x="6019800" y="3697287"/>
            <a:ext cx="381000" cy="609600"/>
          </a:xfrm>
          <a:prstGeom prst="line">
            <a:avLst/>
          </a:prstGeom>
          <a:noFill/>
          <a:ln w="9525">
            <a:solidFill>
              <a:srgbClr val="000000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smtClean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</a:endParaRPr>
          </a:p>
        </p:txBody>
      </p:sp>
      <p:sp>
        <p:nvSpPr>
          <p:cNvPr id="46" name="TextBox 45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Source: Graphic from slides by Erik Paulson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9056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Tablet Serving</a:t>
            </a:r>
            <a:endParaRPr lang="en-US" dirty="0"/>
          </a:p>
        </p:txBody>
      </p:sp>
      <p:pic>
        <p:nvPicPr>
          <p:cNvPr id="4" name="Picture 3" descr="Bigtable_TabletServing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881062" y="1371600"/>
            <a:ext cx="7043738" cy="4143375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54619" y="5791200"/>
            <a:ext cx="413446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>
                <a:solidFill>
                  <a:schemeClr val="bg1"/>
                </a:solidFill>
                <a:latin typeface="Gill Sans"/>
                <a:cs typeface="Gill Sans"/>
              </a:rPr>
              <a:t>“Log Structured Merge Trees”</a:t>
            </a:r>
            <a:endParaRPr lang="en-US" sz="2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756717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Core Ideas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Partitioning (</a:t>
            </a:r>
            <a:r>
              <a:rPr lang="en-US" dirty="0" err="1" smtClean="0"/>
              <a:t>sharding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For scalability</a:t>
            </a:r>
          </a:p>
          <a:p>
            <a:pPr lvl="1"/>
            <a:r>
              <a:rPr lang="en-US" dirty="0" smtClean="0"/>
              <a:t>For latency</a:t>
            </a:r>
          </a:p>
          <a:p>
            <a:r>
              <a:rPr lang="en-US" dirty="0" smtClean="0"/>
              <a:t>Replication</a:t>
            </a:r>
          </a:p>
          <a:p>
            <a:pPr lvl="1"/>
            <a:r>
              <a:rPr lang="en-US" dirty="0" smtClean="0"/>
              <a:t>For robustness (availability)</a:t>
            </a:r>
          </a:p>
          <a:p>
            <a:pPr lvl="1"/>
            <a:r>
              <a:rPr lang="en-US" dirty="0" smtClean="0"/>
              <a:t>For throughput</a:t>
            </a:r>
          </a:p>
          <a:p>
            <a:r>
              <a:rPr lang="en-US" dirty="0" smtClean="0"/>
              <a:t>Caching</a:t>
            </a:r>
          </a:p>
          <a:p>
            <a:pPr lvl="1"/>
            <a:r>
              <a:rPr lang="en-US" dirty="0" smtClean="0"/>
              <a:t>For latency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5092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Compactions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Minor compaction</a:t>
            </a:r>
          </a:p>
          <a:p>
            <a:pPr lvl="1"/>
            <a:r>
              <a:rPr lang="en-US" dirty="0" smtClean="0"/>
              <a:t>Converts the </a:t>
            </a:r>
            <a:r>
              <a:rPr lang="en-US" dirty="0" err="1" smtClean="0"/>
              <a:t>memtable</a:t>
            </a:r>
            <a:r>
              <a:rPr lang="en-US" dirty="0" smtClean="0"/>
              <a:t> into an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Reduces memory usage and log traffic on restart</a:t>
            </a:r>
          </a:p>
          <a:p>
            <a:r>
              <a:rPr lang="en-US" dirty="0" smtClean="0"/>
              <a:t>Merging compaction</a:t>
            </a:r>
          </a:p>
          <a:p>
            <a:pPr lvl="1"/>
            <a:r>
              <a:rPr lang="en-US" dirty="0" smtClean="0"/>
              <a:t>Reads the contents of a few </a:t>
            </a:r>
            <a:r>
              <a:rPr lang="en-US" dirty="0" err="1" smtClean="0"/>
              <a:t>SSTables</a:t>
            </a:r>
            <a:r>
              <a:rPr lang="en-US" dirty="0" smtClean="0"/>
              <a:t> and the </a:t>
            </a:r>
            <a:r>
              <a:rPr lang="en-US" dirty="0" err="1" smtClean="0"/>
              <a:t>memtable</a:t>
            </a:r>
            <a:r>
              <a:rPr lang="en-US" dirty="0" smtClean="0"/>
              <a:t>, and writes out a new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Reduces number of </a:t>
            </a:r>
            <a:r>
              <a:rPr lang="en-US" dirty="0" err="1" smtClean="0"/>
              <a:t>SSTables</a:t>
            </a:r>
            <a:endParaRPr lang="en-US" dirty="0" smtClean="0"/>
          </a:p>
          <a:p>
            <a:r>
              <a:rPr lang="en-US" dirty="0" smtClean="0"/>
              <a:t>Major compaction</a:t>
            </a:r>
          </a:p>
          <a:p>
            <a:pPr lvl="1"/>
            <a:r>
              <a:rPr lang="en-US" dirty="0" smtClean="0"/>
              <a:t>Merging compaction that results in only one </a:t>
            </a:r>
            <a:r>
              <a:rPr lang="en-US" dirty="0" err="1" smtClean="0"/>
              <a:t>SSTable</a:t>
            </a:r>
            <a:endParaRPr lang="en-US" dirty="0" smtClean="0"/>
          </a:p>
          <a:p>
            <a:pPr lvl="1"/>
            <a:r>
              <a:rPr lang="en-US" dirty="0" smtClean="0"/>
              <a:t>No deletion records, only live 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4828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HBase</a:t>
            </a:r>
            <a:endParaRPr lang="en-US" dirty="0"/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5715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http://www.larsgeorge.com/2009/10/hbase-architecture-101-storage.html</a:t>
            </a:r>
            <a:endParaRPr lang="en-US" sz="1000" b="0" dirty="0">
              <a:solidFill>
                <a:schemeClr val="bg2"/>
              </a:solidFill>
            </a:endParaRPr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524000"/>
            <a:ext cx="8534400" cy="4315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41170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ound_layer_cak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27660"/>
            <a:ext cx="9144000" cy="7100957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(Cake)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719381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OLTP/OLAP Architecture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1371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OLTP</a:t>
            </a:r>
          </a:p>
        </p:txBody>
      </p:sp>
      <p:sp>
        <p:nvSpPr>
          <p:cNvPr id="5" name="Rectangle 4"/>
          <p:cNvSpPr/>
          <p:nvPr/>
        </p:nvSpPr>
        <p:spPr bwMode="auto">
          <a:xfrm>
            <a:off x="5943600" y="2438400"/>
            <a:ext cx="2057400" cy="20574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800" b="1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OLAP</a:t>
            </a:r>
          </a:p>
        </p:txBody>
      </p:sp>
      <p:cxnSp>
        <p:nvCxnSpPr>
          <p:cNvPr id="7" name="Straight Arrow Connector 6"/>
          <p:cNvCxnSpPr>
            <a:stCxn id="4" idx="3"/>
            <a:endCxn id="5" idx="1"/>
          </p:cNvCxnSpPr>
          <p:nvPr/>
        </p:nvCxnSpPr>
        <p:spPr bwMode="auto">
          <a:xfrm>
            <a:off x="3429000" y="3467100"/>
            <a:ext cx="2514600" cy="1588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276601" y="2667000"/>
            <a:ext cx="2819399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chemeClr val="bg2"/>
                </a:solidFill>
                <a:latin typeface="Gill Sans"/>
                <a:cs typeface="Gill Sans"/>
              </a:rPr>
              <a:t>ETL</a:t>
            </a: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2"/>
                </a:solidFill>
                <a:latin typeface="Gill Sans"/>
                <a:cs typeface="Gill Sans"/>
              </a:rPr>
              <a:t>(Extract, Transform, and Load)</a:t>
            </a:r>
            <a:endParaRPr lang="en-US" sz="1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22558540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do </a:t>
            </a:r>
            <a:r>
              <a:rPr lang="en-US" dirty="0" err="1" smtClean="0"/>
              <a:t>RDBMSes</a:t>
            </a:r>
            <a:r>
              <a:rPr lang="en-US" dirty="0" smtClean="0"/>
              <a:t> provide?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Relational model with schemas</a:t>
            </a:r>
          </a:p>
          <a:p>
            <a:r>
              <a:rPr lang="en-US" dirty="0" smtClean="0"/>
              <a:t>Powerful, flexible query language</a:t>
            </a:r>
          </a:p>
          <a:p>
            <a:r>
              <a:rPr lang="en-US" dirty="0" smtClean="0"/>
              <a:t>Transactional semantics: ACID</a:t>
            </a:r>
          </a:p>
          <a:p>
            <a:r>
              <a:rPr lang="en-US" dirty="0" smtClean="0"/>
              <a:t>Rich ecosystem, lots of tool support</a:t>
            </a:r>
          </a:p>
          <a:p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456657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in-poin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5" y="1"/>
            <a:ext cx="10904645" cy="68580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277088" y="3225224"/>
            <a:ext cx="48001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 smtClean="0">
                <a:solidFill>
                  <a:srgbClr val="FF0000"/>
                </a:solidFill>
                <a:latin typeface="Gill Sans"/>
                <a:cs typeface="Gill Sans"/>
              </a:rPr>
              <a:t>RDBMSes</a:t>
            </a:r>
            <a:r>
              <a:rPr lang="en-US" sz="3200" dirty="0" smtClean="0">
                <a:solidFill>
                  <a:srgbClr val="FF0000"/>
                </a:solidFill>
                <a:latin typeface="Gill Sans"/>
                <a:cs typeface="Gill Sans"/>
              </a:rPr>
              <a:t>: Pain Points</a:t>
            </a:r>
            <a:endParaRPr lang="en-US" sz="32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spencerdahl</a:t>
            </a:r>
            <a:r>
              <a:rPr lang="en-US" sz="1000" b="0" dirty="0">
                <a:solidFill>
                  <a:schemeClr val="bg1"/>
                </a:solidFill>
              </a:rPr>
              <a:t>/6075142688/</a:t>
            </a:r>
          </a:p>
        </p:txBody>
      </p:sp>
    </p:spTree>
    <p:extLst>
      <p:ext uri="{BB962C8B-B14F-4D97-AF65-F5344CB8AC3E}">
        <p14:creationId xmlns:p14="http://schemas.microsoft.com/office/powerpoint/2010/main" val="18425102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inookDatabaseSchema1.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990599"/>
            <a:ext cx="6513255" cy="52578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228600"/>
            <a:ext cx="70956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#1: Must design up front, painful to evolve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048000" y="6320135"/>
            <a:ext cx="587597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Note: Flexible design doesn’t mean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no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design!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432304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56264</TotalTime>
  <Words>1724</Words>
  <Application>Microsoft Macintosh PowerPoint</Application>
  <PresentationFormat>On-screen Show (4:3)</PresentationFormat>
  <Paragraphs>336</Paragraphs>
  <Slides>53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4" baseType="lpstr">
      <vt:lpstr>Default Design</vt:lpstr>
      <vt:lpstr>PowerPoint Presentation</vt:lpstr>
      <vt:lpstr>PowerPoint Presentation</vt:lpstr>
      <vt:lpstr>The Fundamental Problem</vt:lpstr>
      <vt:lpstr>OLTP/OLAP Architecture</vt:lpstr>
      <vt:lpstr>Three Core Ideas</vt:lpstr>
      <vt:lpstr>OLTP/OLAP Architecture</vt:lpstr>
      <vt:lpstr>What do RDBMSes provide?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What do RDBMSes provide?</vt:lpstr>
      <vt:lpstr>Features a la carte?</vt:lpstr>
      <vt:lpstr>PowerPoint Presentation</vt:lpstr>
      <vt:lpstr>NoSQL</vt:lpstr>
      <vt:lpstr>(Major) Types of NoSQL databases</vt:lpstr>
      <vt:lpstr>Key-Value Stores</vt:lpstr>
      <vt:lpstr>Key-Value Stores: Data Model</vt:lpstr>
      <vt:lpstr>Key-Value Stores: Operations</vt:lpstr>
      <vt:lpstr>Key-Value Stores: Implementation</vt:lpstr>
      <vt:lpstr>Simple Solution: Partition!</vt:lpstr>
      <vt:lpstr>Clever Solution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Another Refinement: Virtual Nodes</vt:lpstr>
      <vt:lpstr>PowerPoint Presentation</vt:lpstr>
      <vt:lpstr>Bigtable Applications</vt:lpstr>
      <vt:lpstr>Data Model</vt:lpstr>
      <vt:lpstr>Rows and Columns</vt:lpstr>
      <vt:lpstr>Key-Values</vt:lpstr>
      <vt:lpstr>PowerPoint Presentation</vt:lpstr>
      <vt:lpstr>Bigtable Building Blocks</vt:lpstr>
      <vt:lpstr>SSTable</vt:lpstr>
      <vt:lpstr>Tablet</vt:lpstr>
      <vt:lpstr>Table</vt:lpstr>
      <vt:lpstr>PowerPoint Presentation</vt:lpstr>
      <vt:lpstr>Tablet Serving</vt:lpstr>
      <vt:lpstr>Architecture</vt:lpstr>
      <vt:lpstr>Bigtable Master</vt:lpstr>
      <vt:lpstr>Bigtable Tablet Servers</vt:lpstr>
      <vt:lpstr>Tablet Location</vt:lpstr>
      <vt:lpstr>Tablet Assignment</vt:lpstr>
      <vt:lpstr>Table</vt:lpstr>
      <vt:lpstr>Tablet Serving</vt:lpstr>
      <vt:lpstr>Compactions</vt:lpstr>
      <vt:lpstr>HBase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11826</cp:revision>
  <dcterms:created xsi:type="dcterms:W3CDTF">2012-08-31T06:36:49Z</dcterms:created>
  <dcterms:modified xsi:type="dcterms:W3CDTF">2016-03-22T00:02:40Z</dcterms:modified>
  <cp:category/>
</cp:coreProperties>
</file>